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FFFFFF"/>
    <a:srgbClr val="FFCCFF"/>
    <a:srgbClr val="0F6FC6"/>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4671" autoAdjust="0"/>
  </p:normalViewPr>
  <p:slideViewPr>
    <p:cSldViewPr>
      <p:cViewPr>
        <p:scale>
          <a:sx n="75" d="100"/>
          <a:sy n="75" d="100"/>
        </p:scale>
        <p:origin x="-2251" y="-3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011EC8C-79DF-4D5F-85B1-18D97540712D}" type="datetimeFigureOut">
              <a:rPr lang="en-AU" smtClean="0"/>
              <a:t>13/03/2018</a:t>
            </a:fld>
            <a:endParaRPr lang="en-AU"/>
          </a:p>
        </p:txBody>
      </p:sp>
      <p:sp>
        <p:nvSpPr>
          <p:cNvPr id="17" name="Footer Placeholder 16"/>
          <p:cNvSpPr>
            <a:spLocks noGrp="1"/>
          </p:cNvSpPr>
          <p:nvPr>
            <p:ph type="ftr" sz="quarter" idx="11"/>
          </p:nvPr>
        </p:nvSpPr>
        <p:spPr/>
        <p:txBody>
          <a:bodyPr/>
          <a:lstStyle/>
          <a:p>
            <a:endParaRPr lang="en-AU"/>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1A5E9A1-A9C9-4908-8238-21D3FF7EBA0D}" type="slidenum">
              <a:rPr lang="en-AU" smtClean="0"/>
              <a:t>‹#›</a:t>
            </a:fld>
            <a:endParaRPr lang="en-AU"/>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11EC8C-79DF-4D5F-85B1-18D97540712D}" type="datetimeFigureOut">
              <a:rPr lang="en-AU" smtClean="0"/>
              <a:t>13/03/2018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A5E9A1-A9C9-4908-8238-21D3FF7EBA0D}"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11EC8C-79DF-4D5F-85B1-18D97540712D}" type="datetimeFigureOut">
              <a:rPr lang="en-AU" smtClean="0"/>
              <a:t>13/03/2018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A5E9A1-A9C9-4908-8238-21D3FF7EBA0D}"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011EC8C-79DF-4D5F-85B1-18D97540712D}" type="datetimeFigureOut">
              <a:rPr lang="en-AU" smtClean="0"/>
              <a:t>13/03/2018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1A5E9A1-A9C9-4908-8238-21D3FF7EBA0D}" type="slidenum">
              <a:rPr lang="en-AU" smtClean="0"/>
              <a:t>‹#›</a:t>
            </a:fld>
            <a:endParaRPr lang="en-AU"/>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011EC8C-79DF-4D5F-85B1-18D97540712D}" type="datetimeFigureOut">
              <a:rPr lang="en-AU" smtClean="0"/>
              <a:t>13/03/2018</a:t>
            </a:fld>
            <a:endParaRPr lang="en-AU"/>
          </a:p>
        </p:txBody>
      </p:sp>
      <p:sp>
        <p:nvSpPr>
          <p:cNvPr id="5" name="Footer Placeholder 4"/>
          <p:cNvSpPr>
            <a:spLocks noGrp="1"/>
          </p:cNvSpPr>
          <p:nvPr>
            <p:ph type="ftr" sz="quarter" idx="11"/>
          </p:nvPr>
        </p:nvSpPr>
        <p:spPr>
          <a:xfrm>
            <a:off x="800100" y="6172200"/>
            <a:ext cx="4000500" cy="457200"/>
          </a:xfrm>
        </p:spPr>
        <p:txBody>
          <a:bodyPr/>
          <a:lstStyle/>
          <a:p>
            <a:endParaRPr lang="en-AU"/>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31A5E9A1-A9C9-4908-8238-21D3FF7EBA0D}" type="slidenum">
              <a:rPr lang="en-AU" smtClean="0"/>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011EC8C-79DF-4D5F-85B1-18D97540712D}" type="datetimeFigureOut">
              <a:rPr lang="en-AU" smtClean="0"/>
              <a:t>13/03/2018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A5E9A1-A9C9-4908-8238-21D3FF7EBA0D}" type="slidenum">
              <a:rPr lang="en-AU" smtClean="0"/>
              <a:t>‹#›</a:t>
            </a:fld>
            <a:endParaRPr lang="en-AU"/>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011EC8C-79DF-4D5F-85B1-18D97540712D}" type="datetimeFigureOut">
              <a:rPr lang="en-AU" smtClean="0"/>
              <a:t>13/03/2018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1A5E9A1-A9C9-4908-8238-21D3FF7EBA0D}" type="slidenum">
              <a:rPr lang="en-AU" smtClean="0"/>
              <a:t>‹#›</a:t>
            </a:fld>
            <a:endParaRPr lang="en-AU"/>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011EC8C-79DF-4D5F-85B1-18D97540712D}" type="datetimeFigureOut">
              <a:rPr lang="en-AU" smtClean="0"/>
              <a:t>13/03/2018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31A5E9A1-A9C9-4908-8238-21D3FF7EBA0D}"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11EC8C-79DF-4D5F-85B1-18D97540712D}" type="datetimeFigureOut">
              <a:rPr lang="en-AU" smtClean="0"/>
              <a:t>13/03/2018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31A5E9A1-A9C9-4908-8238-21D3FF7EBA0D}"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011EC8C-79DF-4D5F-85B1-18D97540712D}" type="datetimeFigureOut">
              <a:rPr lang="en-AU" smtClean="0"/>
              <a:t>13/03/2018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1A5E9A1-A9C9-4908-8238-21D3FF7EBA0D}" type="slidenum">
              <a:rPr lang="en-AU" smtClean="0"/>
              <a:t>‹#›</a:t>
            </a:fld>
            <a:endParaRPr lang="en-AU"/>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011EC8C-79DF-4D5F-85B1-18D97540712D}" type="datetimeFigureOut">
              <a:rPr lang="en-AU" smtClean="0"/>
              <a:t>13/03/2018</a:t>
            </a:fld>
            <a:endParaRPr lang="en-AU"/>
          </a:p>
        </p:txBody>
      </p:sp>
      <p:sp>
        <p:nvSpPr>
          <p:cNvPr id="6" name="Footer Placeholder 5"/>
          <p:cNvSpPr>
            <a:spLocks noGrp="1"/>
          </p:cNvSpPr>
          <p:nvPr>
            <p:ph type="ftr" sz="quarter" idx="11"/>
          </p:nvPr>
        </p:nvSpPr>
        <p:spPr>
          <a:xfrm>
            <a:off x="914400" y="6172200"/>
            <a:ext cx="3886200" cy="457200"/>
          </a:xfrm>
        </p:spPr>
        <p:txBody>
          <a:bodyPr/>
          <a:lstStyle/>
          <a:p>
            <a:endParaRPr lang="en-AU"/>
          </a:p>
        </p:txBody>
      </p:sp>
      <p:sp>
        <p:nvSpPr>
          <p:cNvPr id="7" name="Slide Number Placeholder 6"/>
          <p:cNvSpPr>
            <a:spLocks noGrp="1"/>
          </p:cNvSpPr>
          <p:nvPr>
            <p:ph type="sldNum" sz="quarter" idx="12"/>
          </p:nvPr>
        </p:nvSpPr>
        <p:spPr>
          <a:xfrm>
            <a:off x="146304" y="6208776"/>
            <a:ext cx="457200" cy="457200"/>
          </a:xfrm>
        </p:spPr>
        <p:txBody>
          <a:bodyPr/>
          <a:lstStyle/>
          <a:p>
            <a:fld id="{31A5E9A1-A9C9-4908-8238-21D3FF7EBA0D}" type="slidenum">
              <a:rPr lang="en-AU" smtClean="0"/>
              <a:t>‹#›</a:t>
            </a:fld>
            <a:endParaRPr lang="en-AU"/>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011EC8C-79DF-4D5F-85B1-18D97540712D}" type="datetimeFigureOut">
              <a:rPr lang="en-AU" smtClean="0"/>
              <a:t>13/03/2018</a:t>
            </a:fld>
            <a:endParaRPr lang="en-AU"/>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AU"/>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1A5E9A1-A9C9-4908-8238-21D3FF7EBA0D}"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www.banyule.vic.gov.au/Council/Environment-and-Sustainability/Get-involved/Banyule-Environment-Group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158011" y="175280"/>
            <a:ext cx="9144000" cy="2677656"/>
          </a:xfrm>
          <a:prstGeom prst="rect">
            <a:avLst/>
          </a:prstGeom>
          <a:noFill/>
        </p:spPr>
        <p:txBody>
          <a:bodyPr wrap="square" rtlCol="0">
            <a:spAutoFit/>
          </a:bodyPr>
          <a:lstStyle/>
          <a:p>
            <a:pPr algn="ctr"/>
            <a:r>
              <a:rPr lang="en-AU" sz="2400" b="1" dirty="0" smtClean="0">
                <a:solidFill>
                  <a:schemeClr val="accent6">
                    <a:lumMod val="50000"/>
                  </a:schemeClr>
                </a:solidFill>
                <a:latin typeface="Cambria" panose="02040503050406030204" pitchFamily="18" charset="0"/>
                <a:cs typeface="Aharoni" panose="02010803020104030203" pitchFamily="2" charset="-79"/>
              </a:rPr>
              <a:t>Winter Solstice Pyjama Paddle </a:t>
            </a:r>
          </a:p>
          <a:p>
            <a:pPr algn="ctr"/>
            <a:r>
              <a:rPr lang="en-AU" sz="2400" b="1" dirty="0" smtClean="0">
                <a:solidFill>
                  <a:schemeClr val="accent6">
                    <a:lumMod val="50000"/>
                  </a:schemeClr>
                </a:solidFill>
                <a:latin typeface="Cambria" panose="02040503050406030204" pitchFamily="18" charset="0"/>
                <a:cs typeface="Aharoni" panose="02010803020104030203" pitchFamily="2" charset="-79"/>
              </a:rPr>
              <a:t>To Dights and back</a:t>
            </a:r>
          </a:p>
          <a:p>
            <a:pPr algn="ctr"/>
            <a:r>
              <a:rPr lang="en-AU" sz="2400" b="1" i="1" dirty="0" smtClean="0">
                <a:solidFill>
                  <a:srgbClr val="7030A0"/>
                </a:solidFill>
                <a:latin typeface="Cambria" panose="02040503050406030204" pitchFamily="18" charset="0"/>
                <a:cs typeface="Aharoni" panose="02010803020104030203" pitchFamily="2" charset="-79"/>
              </a:rPr>
              <a:t>Hot Soup &amp; Sausage Rolls after at INCC</a:t>
            </a:r>
          </a:p>
          <a:p>
            <a:pPr algn="ctr"/>
            <a:endParaRPr lang="en-AU" sz="2400" b="1" u="sng" dirty="0" smtClean="0">
              <a:latin typeface="Cambria" panose="02040503050406030204" pitchFamily="18" charset="0"/>
              <a:cs typeface="Aharoni" panose="02010803020104030203" pitchFamily="2" charset="-79"/>
            </a:endParaRPr>
          </a:p>
          <a:p>
            <a:pPr algn="ctr"/>
            <a:r>
              <a:rPr lang="en-AU" sz="2400" b="1" dirty="0" smtClean="0">
                <a:latin typeface="Cambria" panose="02040503050406030204" pitchFamily="18" charset="0"/>
                <a:cs typeface="Aharoni" panose="02010803020104030203" pitchFamily="2" charset="-79"/>
              </a:rPr>
              <a:t>Saturday </a:t>
            </a:r>
            <a:r>
              <a:rPr lang="en-AU" sz="2400" b="1" dirty="0" smtClean="0">
                <a:latin typeface="Cambria" panose="02040503050406030204" pitchFamily="18" charset="0"/>
                <a:cs typeface="Aharoni" panose="02010803020104030203" pitchFamily="2" charset="-79"/>
              </a:rPr>
              <a:t>16</a:t>
            </a:r>
            <a:r>
              <a:rPr lang="en-AU" sz="2400" b="1" baseline="30000" dirty="0" smtClean="0">
                <a:latin typeface="Cambria" panose="02040503050406030204" pitchFamily="18" charset="0"/>
                <a:cs typeface="Aharoni" panose="02010803020104030203" pitchFamily="2" charset="-79"/>
              </a:rPr>
              <a:t>th</a:t>
            </a:r>
            <a:r>
              <a:rPr lang="en-AU" sz="2400" b="1" dirty="0" smtClean="0">
                <a:latin typeface="Cambria" panose="02040503050406030204" pitchFamily="18" charset="0"/>
                <a:cs typeface="Aharoni" panose="02010803020104030203" pitchFamily="2" charset="-79"/>
              </a:rPr>
              <a:t> </a:t>
            </a:r>
            <a:r>
              <a:rPr lang="en-AU" sz="2400" b="1" dirty="0" smtClean="0">
                <a:latin typeface="Cambria" panose="02040503050406030204" pitchFamily="18" charset="0"/>
                <a:cs typeface="Aharoni" panose="02010803020104030203" pitchFamily="2" charset="-79"/>
              </a:rPr>
              <a:t>June </a:t>
            </a:r>
          </a:p>
          <a:p>
            <a:pPr algn="ctr"/>
            <a:endParaRPr lang="en-AU" sz="2400" b="1" dirty="0" smtClean="0">
              <a:latin typeface="Cambria" panose="02040503050406030204" pitchFamily="18" charset="0"/>
              <a:cs typeface="Aharoni" panose="02010803020104030203" pitchFamily="2" charset="-79"/>
            </a:endParaRPr>
          </a:p>
          <a:p>
            <a:pPr algn="ctr"/>
            <a:r>
              <a:rPr lang="en-AU" sz="2400" b="1" dirty="0" smtClean="0">
                <a:latin typeface="Cambria" panose="02040503050406030204" pitchFamily="18" charset="0"/>
                <a:cs typeface="Aharoni" panose="02010803020104030203" pitchFamily="2" charset="-79"/>
              </a:rPr>
              <a:t>Arrive INCC at 8.30 am for 9.00 start on the water</a:t>
            </a:r>
            <a:endParaRPr lang="en-AU" sz="2400" b="1" dirty="0">
              <a:latin typeface="Cambria" panose="02040503050406030204" pitchFamily="18" charset="0"/>
              <a:cs typeface="Aharoni" panose="02010803020104030203" pitchFamily="2" charset="-79"/>
            </a:endParaRPr>
          </a:p>
        </p:txBody>
      </p:sp>
      <p:sp>
        <p:nvSpPr>
          <p:cNvPr id="5" name="TextBox 4"/>
          <p:cNvSpPr txBox="1"/>
          <p:nvPr/>
        </p:nvSpPr>
        <p:spPr>
          <a:xfrm>
            <a:off x="158011" y="3132257"/>
            <a:ext cx="8844345" cy="584775"/>
          </a:xfrm>
          <a:prstGeom prst="rect">
            <a:avLst/>
          </a:prstGeom>
          <a:noFill/>
          <a:ln>
            <a:noFill/>
          </a:ln>
        </p:spPr>
        <p:txBody>
          <a:bodyPr wrap="square" rtlCol="0">
            <a:spAutoFit/>
          </a:bodyPr>
          <a:lstStyle/>
          <a:p>
            <a:r>
              <a:rPr lang="en-AU" sz="1600" b="1" dirty="0" smtClean="0">
                <a:latin typeface="Cambria" panose="02040503050406030204" pitchFamily="18" charset="0"/>
                <a:cs typeface="Aharoni" panose="02010803020104030203" pitchFamily="2" charset="-79"/>
              </a:rPr>
              <a:t>Celebrate turning the corner of the Winter Season by joining the schools in the annual Winter Solstice Paddle to Dights and back.</a:t>
            </a:r>
            <a:endParaRPr lang="en-AU" sz="1600" b="1" dirty="0">
              <a:latin typeface="Cambria" panose="02040503050406030204" pitchFamily="18" charset="0"/>
              <a:cs typeface="Aharoni" panose="02010803020104030203" pitchFamily="2" charset="-79"/>
            </a:endParaRPr>
          </a:p>
        </p:txBody>
      </p:sp>
      <p:sp>
        <p:nvSpPr>
          <p:cNvPr id="20" name="TextBox 19"/>
          <p:cNvSpPr txBox="1"/>
          <p:nvPr/>
        </p:nvSpPr>
        <p:spPr>
          <a:xfrm>
            <a:off x="5307142" y="3597487"/>
            <a:ext cx="3846110" cy="1384995"/>
          </a:xfrm>
          <a:prstGeom prst="rect">
            <a:avLst/>
          </a:prstGeom>
          <a:noFill/>
          <a:ln>
            <a:noFill/>
          </a:ln>
        </p:spPr>
        <p:txBody>
          <a:bodyPr wrap="square" rtlCol="0">
            <a:spAutoFit/>
          </a:bodyPr>
          <a:lstStyle/>
          <a:p>
            <a:r>
              <a:rPr lang="en-AU" sz="2000" b="1" u="sng" dirty="0" smtClean="0">
                <a:solidFill>
                  <a:srgbClr val="C00000"/>
                </a:solidFill>
                <a:latin typeface="Cambria" panose="02040503050406030204" pitchFamily="18" charset="0"/>
              </a:rPr>
              <a:t>What to wear!</a:t>
            </a:r>
          </a:p>
          <a:p>
            <a:pPr marL="285750" indent="-285750">
              <a:buFont typeface="Arial" panose="020B0604020202020204" pitchFamily="34" charset="0"/>
              <a:buChar char="•"/>
            </a:pPr>
            <a:r>
              <a:rPr lang="en-AU" sz="1600" b="1" dirty="0" smtClean="0">
                <a:solidFill>
                  <a:srgbClr val="C00000"/>
                </a:solidFill>
                <a:latin typeface="Cambria" panose="02040503050406030204" pitchFamily="18" charset="0"/>
              </a:rPr>
              <a:t>Your best winter paddling </a:t>
            </a:r>
            <a:r>
              <a:rPr lang="en-AU" sz="1600" b="1" dirty="0" err="1" smtClean="0">
                <a:solidFill>
                  <a:srgbClr val="C00000"/>
                </a:solidFill>
                <a:latin typeface="Cambria" panose="02040503050406030204" pitchFamily="18" charset="0"/>
              </a:rPr>
              <a:t>oufit</a:t>
            </a:r>
            <a:r>
              <a:rPr lang="en-AU" sz="1600" b="1" dirty="0" smtClean="0">
                <a:solidFill>
                  <a:srgbClr val="C00000"/>
                </a:solidFill>
                <a:latin typeface="Cambria" panose="02040503050406030204" pitchFamily="18" charset="0"/>
              </a:rPr>
              <a:t>!</a:t>
            </a:r>
          </a:p>
          <a:p>
            <a:pPr marL="285750" indent="-285750">
              <a:buFont typeface="Arial" panose="020B0604020202020204" pitchFamily="34" charset="0"/>
              <a:buChar char="•"/>
            </a:pPr>
            <a:r>
              <a:rPr lang="en-AU" sz="1600" b="1" dirty="0" err="1" smtClean="0">
                <a:solidFill>
                  <a:srgbClr val="C00000"/>
                </a:solidFill>
                <a:latin typeface="Cambria" panose="02040503050406030204" pitchFamily="18" charset="0"/>
              </a:rPr>
              <a:t>Pjamas</a:t>
            </a:r>
            <a:r>
              <a:rPr lang="en-AU" sz="1600" b="1" dirty="0" smtClean="0">
                <a:solidFill>
                  <a:srgbClr val="C00000"/>
                </a:solidFill>
                <a:latin typeface="Cambria" panose="02040503050406030204" pitchFamily="18" charset="0"/>
              </a:rPr>
              <a:t>, nightshirt, nighties!!</a:t>
            </a:r>
          </a:p>
          <a:p>
            <a:pPr marL="285750" indent="-285750">
              <a:buFont typeface="Arial" panose="020B0604020202020204" pitchFamily="34" charset="0"/>
              <a:buChar char="•"/>
            </a:pPr>
            <a:r>
              <a:rPr lang="en-AU" sz="1600" b="1" dirty="0" smtClean="0">
                <a:solidFill>
                  <a:srgbClr val="C00000"/>
                </a:solidFill>
                <a:latin typeface="Cambria" panose="02040503050406030204" pitchFamily="18" charset="0"/>
              </a:rPr>
              <a:t>But make sure you have plenty of thermal layers underneath</a:t>
            </a:r>
          </a:p>
        </p:txBody>
      </p:sp>
      <p:sp>
        <p:nvSpPr>
          <p:cNvPr id="21" name="TextBox 20"/>
          <p:cNvSpPr txBox="1"/>
          <p:nvPr/>
        </p:nvSpPr>
        <p:spPr>
          <a:xfrm>
            <a:off x="5064357" y="5268482"/>
            <a:ext cx="2141933" cy="830997"/>
          </a:xfrm>
          <a:prstGeom prst="rect">
            <a:avLst/>
          </a:prstGeom>
          <a:solidFill>
            <a:srgbClr val="C0C0C0">
              <a:alpha val="30196"/>
            </a:srgbClr>
          </a:solidFill>
        </p:spPr>
        <p:txBody>
          <a:bodyPr wrap="square" rtlCol="0">
            <a:spAutoFit/>
          </a:bodyPr>
          <a:lstStyle>
            <a:defPPr>
              <a:defRPr lang="en-US"/>
            </a:defPPr>
            <a:lvl1pPr>
              <a:defRPr sz="1600" b="1">
                <a:latin typeface="Cambria" panose="02040503050406030204" pitchFamily="18" charset="0"/>
                <a:cs typeface="Aharoni" panose="02010803020104030203" pitchFamily="2" charset="-79"/>
              </a:defRPr>
            </a:lvl1pPr>
          </a:lstStyle>
          <a:p>
            <a:r>
              <a:rPr lang="en-AU" dirty="0"/>
              <a:t>Safety</a:t>
            </a:r>
          </a:p>
          <a:p>
            <a:r>
              <a:rPr lang="en-AU" dirty="0"/>
              <a:t>Wear warm clothes</a:t>
            </a:r>
          </a:p>
          <a:p>
            <a:r>
              <a:rPr lang="en-AU" dirty="0"/>
              <a:t>Bring change clothes</a:t>
            </a:r>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06290" y="4982482"/>
            <a:ext cx="1787277" cy="1710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534" y="3689648"/>
            <a:ext cx="2694037" cy="305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763688" y="6156593"/>
            <a:ext cx="4433071" cy="584775"/>
          </a:xfrm>
          <a:prstGeom prst="rect">
            <a:avLst/>
          </a:prstGeom>
          <a:solidFill>
            <a:srgbClr val="C0C0C0">
              <a:alpha val="30196"/>
            </a:srgbClr>
          </a:solidFill>
        </p:spPr>
        <p:txBody>
          <a:bodyPr wrap="square" rtlCol="0">
            <a:spAutoFit/>
          </a:bodyPr>
          <a:lstStyle/>
          <a:p>
            <a:r>
              <a:rPr lang="en-AU" sz="1600" b="1" dirty="0">
                <a:latin typeface="Cambria" panose="02040503050406030204" pitchFamily="18" charset="0"/>
                <a:cs typeface="Aharoni" panose="02010803020104030203" pitchFamily="2" charset="-79"/>
              </a:rPr>
              <a:t>Dights too far? </a:t>
            </a:r>
            <a:endParaRPr lang="en-AU" sz="1600" b="1" dirty="0" smtClean="0">
              <a:latin typeface="Cambria" panose="02040503050406030204" pitchFamily="18" charset="0"/>
              <a:cs typeface="Aharoni" panose="02010803020104030203" pitchFamily="2" charset="-79"/>
            </a:endParaRPr>
          </a:p>
          <a:p>
            <a:r>
              <a:rPr lang="en-AU" sz="1600" b="1" dirty="0" smtClean="0">
                <a:latin typeface="Cambria" panose="02040503050406030204" pitchFamily="18" charset="0"/>
                <a:cs typeface="Aharoni" panose="02010803020104030203" pitchFamily="2" charset="-79"/>
              </a:rPr>
              <a:t>Then </a:t>
            </a:r>
            <a:r>
              <a:rPr lang="en-AU" sz="1600" b="1" dirty="0">
                <a:latin typeface="Cambria" panose="02040503050406030204" pitchFamily="18" charset="0"/>
                <a:cs typeface="Aharoni" panose="02010803020104030203" pitchFamily="2" charset="-79"/>
              </a:rPr>
              <a:t>turn back where you feel is right for you</a:t>
            </a:r>
          </a:p>
        </p:txBody>
      </p:sp>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0513" y="4064000"/>
            <a:ext cx="200025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6440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5" y="673299"/>
            <a:ext cx="7566668" cy="41044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V="1">
            <a:off x="323528" y="3481611"/>
            <a:ext cx="936104" cy="43204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0" y="3466803"/>
            <a:ext cx="747320" cy="369332"/>
          </a:xfrm>
          <a:prstGeom prst="rect">
            <a:avLst/>
          </a:prstGeom>
          <a:noFill/>
        </p:spPr>
        <p:txBody>
          <a:bodyPr wrap="none" rtlCol="0">
            <a:spAutoFit/>
          </a:bodyPr>
          <a:lstStyle/>
          <a:p>
            <a:r>
              <a:rPr lang="en-AU" sz="900" b="1" dirty="0" smtClean="0">
                <a:solidFill>
                  <a:srgbClr val="C00000"/>
                </a:solidFill>
                <a:latin typeface="Cambria" panose="02040503050406030204" pitchFamily="18" charset="0"/>
              </a:rPr>
              <a:t>Meet INCC </a:t>
            </a:r>
          </a:p>
          <a:p>
            <a:r>
              <a:rPr lang="en-AU" sz="900" b="1" dirty="0" smtClean="0">
                <a:solidFill>
                  <a:srgbClr val="C00000"/>
                </a:solidFill>
                <a:latin typeface="Cambria" panose="02040503050406030204" pitchFamily="18" charset="0"/>
              </a:rPr>
              <a:t>10.30am</a:t>
            </a:r>
            <a:endParaRPr lang="en-AU" sz="900" b="1" dirty="0">
              <a:solidFill>
                <a:srgbClr val="C00000"/>
              </a:solidFill>
              <a:latin typeface="Cambria" panose="02040503050406030204" pitchFamily="18" charset="0"/>
            </a:endParaRPr>
          </a:p>
        </p:txBody>
      </p:sp>
      <p:cxnSp>
        <p:nvCxnSpPr>
          <p:cNvPr id="8" name="Straight Arrow Connector 7"/>
          <p:cNvCxnSpPr/>
          <p:nvPr/>
        </p:nvCxnSpPr>
        <p:spPr>
          <a:xfrm flipH="1">
            <a:off x="5868144" y="1679526"/>
            <a:ext cx="2658857" cy="504056"/>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8352928" y="1033339"/>
            <a:ext cx="827584" cy="4662815"/>
          </a:xfrm>
          <a:prstGeom prst="rect">
            <a:avLst/>
          </a:prstGeom>
          <a:noFill/>
        </p:spPr>
        <p:txBody>
          <a:bodyPr wrap="square" rtlCol="0">
            <a:spAutoFit/>
          </a:bodyPr>
          <a:lstStyle/>
          <a:p>
            <a:r>
              <a:rPr lang="en-AU" sz="900" b="1" dirty="0" smtClean="0">
                <a:solidFill>
                  <a:srgbClr val="C00000"/>
                </a:solidFill>
                <a:latin typeface="Cambria" panose="02040503050406030204" pitchFamily="18" charset="0"/>
              </a:rPr>
              <a:t>Picnic 12.00 – 1.00 at </a:t>
            </a:r>
            <a:r>
              <a:rPr lang="en-AU" sz="900" b="1" u="sng" dirty="0" smtClean="0">
                <a:solidFill>
                  <a:srgbClr val="C00000"/>
                </a:solidFill>
                <a:latin typeface="Cambria" panose="02040503050406030204" pitchFamily="18" charset="0"/>
              </a:rPr>
              <a:t>Wilson Reserve</a:t>
            </a:r>
          </a:p>
          <a:p>
            <a:endParaRPr lang="en-AU" sz="900" b="1" dirty="0">
              <a:solidFill>
                <a:srgbClr val="C00000"/>
              </a:solidFill>
              <a:latin typeface="Cambria" panose="02040503050406030204" pitchFamily="18" charset="0"/>
            </a:endParaRPr>
          </a:p>
          <a:p>
            <a:r>
              <a:rPr lang="en-AU" sz="900" b="1" dirty="0" smtClean="0">
                <a:solidFill>
                  <a:srgbClr val="C00000"/>
                </a:solidFill>
                <a:latin typeface="Cambria" panose="02040503050406030204" pitchFamily="18" charset="0"/>
              </a:rPr>
              <a:t>If you are coming by car to join the picnic then access is via ‘The Boulevard’ or Irvine Road in Ivanhoe.</a:t>
            </a:r>
          </a:p>
          <a:p>
            <a:endParaRPr lang="en-AU" sz="900" b="1" dirty="0" smtClean="0">
              <a:solidFill>
                <a:srgbClr val="C00000"/>
              </a:solidFill>
              <a:latin typeface="Cambria" panose="02040503050406030204" pitchFamily="18" charset="0"/>
            </a:endParaRPr>
          </a:p>
          <a:p>
            <a:r>
              <a:rPr lang="en-AU" sz="900" b="1" dirty="0" err="1" smtClean="0">
                <a:solidFill>
                  <a:srgbClr val="C00000"/>
                </a:solidFill>
                <a:latin typeface="Cambria" panose="02040503050406030204" pitchFamily="18" charset="0"/>
              </a:rPr>
              <a:t>Melway</a:t>
            </a:r>
            <a:r>
              <a:rPr lang="en-AU" sz="900" b="1" dirty="0" smtClean="0">
                <a:solidFill>
                  <a:srgbClr val="C00000"/>
                </a:solidFill>
                <a:latin typeface="Cambria" panose="02040503050406030204" pitchFamily="18" charset="0"/>
              </a:rPr>
              <a:t> Ref Map 31 F10</a:t>
            </a:r>
          </a:p>
          <a:p>
            <a:endParaRPr lang="en-AU" sz="900" b="1" dirty="0">
              <a:solidFill>
                <a:srgbClr val="C00000"/>
              </a:solidFill>
              <a:latin typeface="Cambria" panose="02040503050406030204" pitchFamily="18" charset="0"/>
            </a:endParaRPr>
          </a:p>
          <a:p>
            <a:r>
              <a:rPr lang="en-AU" sz="900" b="1" dirty="0" smtClean="0">
                <a:solidFill>
                  <a:srgbClr val="C00000"/>
                </a:solidFill>
                <a:latin typeface="Cambria" panose="02040503050406030204" pitchFamily="18" charset="0"/>
              </a:rPr>
              <a:t>Drive down the road to the</a:t>
            </a:r>
          </a:p>
          <a:p>
            <a:r>
              <a:rPr lang="en-AU" sz="900" b="1" dirty="0" smtClean="0">
                <a:solidFill>
                  <a:srgbClr val="C00000"/>
                </a:solidFill>
                <a:latin typeface="Cambria" panose="02040503050406030204" pitchFamily="18" charset="0"/>
              </a:rPr>
              <a:t>car park. </a:t>
            </a:r>
          </a:p>
          <a:p>
            <a:endParaRPr lang="en-AU" sz="900" b="1" dirty="0">
              <a:solidFill>
                <a:srgbClr val="C00000"/>
              </a:solidFill>
              <a:latin typeface="Cambria" panose="02040503050406030204" pitchFamily="18" charset="0"/>
            </a:endParaRPr>
          </a:p>
          <a:p>
            <a:r>
              <a:rPr lang="en-AU" sz="900" b="1" dirty="0" smtClean="0">
                <a:solidFill>
                  <a:srgbClr val="C00000"/>
                </a:solidFill>
                <a:latin typeface="Cambria" panose="02040503050406030204" pitchFamily="18" charset="0"/>
              </a:rPr>
              <a:t>Then walk cross the little bridge and towards the river. You will find us in a little clearing.</a:t>
            </a:r>
            <a:endParaRPr lang="en-AU" sz="900" b="1" dirty="0">
              <a:solidFill>
                <a:srgbClr val="C00000"/>
              </a:solidFill>
              <a:latin typeface="Cambria" panose="02040503050406030204" pitchFamily="18" charset="0"/>
            </a:endParaRPr>
          </a:p>
        </p:txBody>
      </p:sp>
      <p:sp>
        <p:nvSpPr>
          <p:cNvPr id="11" name="TextBox 10"/>
          <p:cNvSpPr txBox="1"/>
          <p:nvPr/>
        </p:nvSpPr>
        <p:spPr>
          <a:xfrm>
            <a:off x="1475656" y="260648"/>
            <a:ext cx="6684266" cy="338554"/>
          </a:xfrm>
          <a:prstGeom prst="rect">
            <a:avLst/>
          </a:prstGeom>
          <a:noFill/>
        </p:spPr>
        <p:txBody>
          <a:bodyPr wrap="none" rtlCol="0">
            <a:spAutoFit/>
          </a:bodyPr>
          <a:lstStyle/>
          <a:p>
            <a:r>
              <a:rPr lang="en-AU" sz="1600" b="1" dirty="0" smtClean="0">
                <a:solidFill>
                  <a:srgbClr val="C00000"/>
                </a:solidFill>
                <a:latin typeface="Cambria" panose="02040503050406030204" pitchFamily="18" charset="0"/>
              </a:rPr>
              <a:t>MAP – Spring Paddle from INCC to  Wilsons Reserve Ivanhoe and back</a:t>
            </a:r>
            <a:endParaRPr lang="en-AU" sz="1600" b="1" dirty="0">
              <a:solidFill>
                <a:srgbClr val="C00000"/>
              </a:solidFill>
              <a:latin typeface="Cambria" panose="02040503050406030204" pitchFamily="18" charset="0"/>
            </a:endParaRPr>
          </a:p>
        </p:txBody>
      </p:sp>
      <p:sp>
        <p:nvSpPr>
          <p:cNvPr id="12" name="Freeform 11"/>
          <p:cNvSpPr/>
          <p:nvPr/>
        </p:nvSpPr>
        <p:spPr>
          <a:xfrm>
            <a:off x="1333500" y="2329483"/>
            <a:ext cx="4486275" cy="1699677"/>
          </a:xfrm>
          <a:custGeom>
            <a:avLst/>
            <a:gdLst>
              <a:gd name="connsiteX0" fmla="*/ 0 w 4486275"/>
              <a:gd name="connsiteY0" fmla="*/ 1162050 h 1864281"/>
              <a:gd name="connsiteX1" fmla="*/ 228600 w 4486275"/>
              <a:gd name="connsiteY1" fmla="*/ 1143000 h 1864281"/>
              <a:gd name="connsiteX2" fmla="*/ 323850 w 4486275"/>
              <a:gd name="connsiteY2" fmla="*/ 1104900 h 1864281"/>
              <a:gd name="connsiteX3" fmla="*/ 361950 w 4486275"/>
              <a:gd name="connsiteY3" fmla="*/ 1095375 h 1864281"/>
              <a:gd name="connsiteX4" fmla="*/ 600075 w 4486275"/>
              <a:gd name="connsiteY4" fmla="*/ 1104900 h 1864281"/>
              <a:gd name="connsiteX5" fmla="*/ 628650 w 4486275"/>
              <a:gd name="connsiteY5" fmla="*/ 1123950 h 1864281"/>
              <a:gd name="connsiteX6" fmla="*/ 714375 w 4486275"/>
              <a:gd name="connsiteY6" fmla="*/ 1190625 h 1864281"/>
              <a:gd name="connsiteX7" fmla="*/ 904875 w 4486275"/>
              <a:gd name="connsiteY7" fmla="*/ 1257300 h 1864281"/>
              <a:gd name="connsiteX8" fmla="*/ 1000125 w 4486275"/>
              <a:gd name="connsiteY8" fmla="*/ 1314450 h 1864281"/>
              <a:gd name="connsiteX9" fmla="*/ 1028700 w 4486275"/>
              <a:gd name="connsiteY9" fmla="*/ 1323975 h 1864281"/>
              <a:gd name="connsiteX10" fmla="*/ 1066800 w 4486275"/>
              <a:gd name="connsiteY10" fmla="*/ 1343025 h 1864281"/>
              <a:gd name="connsiteX11" fmla="*/ 1123950 w 4486275"/>
              <a:gd name="connsiteY11" fmla="*/ 1362075 h 1864281"/>
              <a:gd name="connsiteX12" fmla="*/ 1152525 w 4486275"/>
              <a:gd name="connsiteY12" fmla="*/ 1371600 h 1864281"/>
              <a:gd name="connsiteX13" fmla="*/ 1181100 w 4486275"/>
              <a:gd name="connsiteY13" fmla="*/ 1381125 h 1864281"/>
              <a:gd name="connsiteX14" fmla="*/ 1285875 w 4486275"/>
              <a:gd name="connsiteY14" fmla="*/ 1352550 h 1864281"/>
              <a:gd name="connsiteX15" fmla="*/ 1323975 w 4486275"/>
              <a:gd name="connsiteY15" fmla="*/ 1343025 h 1864281"/>
              <a:gd name="connsiteX16" fmla="*/ 1362075 w 4486275"/>
              <a:gd name="connsiteY16" fmla="*/ 1333500 h 1864281"/>
              <a:gd name="connsiteX17" fmla="*/ 1476375 w 4486275"/>
              <a:gd name="connsiteY17" fmla="*/ 1304925 h 1864281"/>
              <a:gd name="connsiteX18" fmla="*/ 1504950 w 4486275"/>
              <a:gd name="connsiteY18" fmla="*/ 1285875 h 1864281"/>
              <a:gd name="connsiteX19" fmla="*/ 1533525 w 4486275"/>
              <a:gd name="connsiteY19" fmla="*/ 1238250 h 1864281"/>
              <a:gd name="connsiteX20" fmla="*/ 1695450 w 4486275"/>
              <a:gd name="connsiteY20" fmla="*/ 1238250 h 1864281"/>
              <a:gd name="connsiteX21" fmla="*/ 1733550 w 4486275"/>
              <a:gd name="connsiteY21" fmla="*/ 1257300 h 1864281"/>
              <a:gd name="connsiteX22" fmla="*/ 1800225 w 4486275"/>
              <a:gd name="connsiteY22" fmla="*/ 1276350 h 1864281"/>
              <a:gd name="connsiteX23" fmla="*/ 1838325 w 4486275"/>
              <a:gd name="connsiteY23" fmla="*/ 1295400 h 1864281"/>
              <a:gd name="connsiteX24" fmla="*/ 1914525 w 4486275"/>
              <a:gd name="connsiteY24" fmla="*/ 1314450 h 1864281"/>
              <a:gd name="connsiteX25" fmla="*/ 2066925 w 4486275"/>
              <a:gd name="connsiteY25" fmla="*/ 1323975 h 1864281"/>
              <a:gd name="connsiteX26" fmla="*/ 2209800 w 4486275"/>
              <a:gd name="connsiteY26" fmla="*/ 1352550 h 1864281"/>
              <a:gd name="connsiteX27" fmla="*/ 2266950 w 4486275"/>
              <a:gd name="connsiteY27" fmla="*/ 1371600 h 1864281"/>
              <a:gd name="connsiteX28" fmla="*/ 2295525 w 4486275"/>
              <a:gd name="connsiteY28" fmla="*/ 1381125 h 1864281"/>
              <a:gd name="connsiteX29" fmla="*/ 2390775 w 4486275"/>
              <a:gd name="connsiteY29" fmla="*/ 1476375 h 1864281"/>
              <a:gd name="connsiteX30" fmla="*/ 2419350 w 4486275"/>
              <a:gd name="connsiteY30" fmla="*/ 1504950 h 1864281"/>
              <a:gd name="connsiteX31" fmla="*/ 2438400 w 4486275"/>
              <a:gd name="connsiteY31" fmla="*/ 1533525 h 1864281"/>
              <a:gd name="connsiteX32" fmla="*/ 2447925 w 4486275"/>
              <a:gd name="connsiteY32" fmla="*/ 1562100 h 1864281"/>
              <a:gd name="connsiteX33" fmla="*/ 2476500 w 4486275"/>
              <a:gd name="connsiteY33" fmla="*/ 1581150 h 1864281"/>
              <a:gd name="connsiteX34" fmla="*/ 2514600 w 4486275"/>
              <a:gd name="connsiteY34" fmla="*/ 1619250 h 1864281"/>
              <a:gd name="connsiteX35" fmla="*/ 2571750 w 4486275"/>
              <a:gd name="connsiteY35" fmla="*/ 1657350 h 1864281"/>
              <a:gd name="connsiteX36" fmla="*/ 2609850 w 4486275"/>
              <a:gd name="connsiteY36" fmla="*/ 1676400 h 1864281"/>
              <a:gd name="connsiteX37" fmla="*/ 2695575 w 4486275"/>
              <a:gd name="connsiteY37" fmla="*/ 1743075 h 1864281"/>
              <a:gd name="connsiteX38" fmla="*/ 2781300 w 4486275"/>
              <a:gd name="connsiteY38" fmla="*/ 1762125 h 1864281"/>
              <a:gd name="connsiteX39" fmla="*/ 2819400 w 4486275"/>
              <a:gd name="connsiteY39" fmla="*/ 1771650 h 1864281"/>
              <a:gd name="connsiteX40" fmla="*/ 2895600 w 4486275"/>
              <a:gd name="connsiteY40" fmla="*/ 1790700 h 1864281"/>
              <a:gd name="connsiteX41" fmla="*/ 3705225 w 4486275"/>
              <a:gd name="connsiteY41" fmla="*/ 1743075 h 1864281"/>
              <a:gd name="connsiteX42" fmla="*/ 3724275 w 4486275"/>
              <a:gd name="connsiteY42" fmla="*/ 1714500 h 1864281"/>
              <a:gd name="connsiteX43" fmla="*/ 3724275 w 4486275"/>
              <a:gd name="connsiteY43" fmla="*/ 1362075 h 1864281"/>
              <a:gd name="connsiteX44" fmla="*/ 3733800 w 4486275"/>
              <a:gd name="connsiteY44" fmla="*/ 1333500 h 1864281"/>
              <a:gd name="connsiteX45" fmla="*/ 3762375 w 4486275"/>
              <a:gd name="connsiteY45" fmla="*/ 1314450 h 1864281"/>
              <a:gd name="connsiteX46" fmla="*/ 3838575 w 4486275"/>
              <a:gd name="connsiteY46" fmla="*/ 1247775 h 1864281"/>
              <a:gd name="connsiteX47" fmla="*/ 3829050 w 4486275"/>
              <a:gd name="connsiteY47" fmla="*/ 1219200 h 1864281"/>
              <a:gd name="connsiteX48" fmla="*/ 3686175 w 4486275"/>
              <a:gd name="connsiteY48" fmla="*/ 1171575 h 1864281"/>
              <a:gd name="connsiteX49" fmla="*/ 3629025 w 4486275"/>
              <a:gd name="connsiteY49" fmla="*/ 1152525 h 1864281"/>
              <a:gd name="connsiteX50" fmla="*/ 3581400 w 4486275"/>
              <a:gd name="connsiteY50" fmla="*/ 1095375 h 1864281"/>
              <a:gd name="connsiteX51" fmla="*/ 3562350 w 4486275"/>
              <a:gd name="connsiteY51" fmla="*/ 1066800 h 1864281"/>
              <a:gd name="connsiteX52" fmla="*/ 3562350 w 4486275"/>
              <a:gd name="connsiteY52" fmla="*/ 923925 h 1864281"/>
              <a:gd name="connsiteX53" fmla="*/ 3600450 w 4486275"/>
              <a:gd name="connsiteY53" fmla="*/ 866775 h 1864281"/>
              <a:gd name="connsiteX54" fmla="*/ 3638550 w 4486275"/>
              <a:gd name="connsiteY54" fmla="*/ 828675 h 1864281"/>
              <a:gd name="connsiteX55" fmla="*/ 3705225 w 4486275"/>
              <a:gd name="connsiteY55" fmla="*/ 781050 h 1864281"/>
              <a:gd name="connsiteX56" fmla="*/ 3762375 w 4486275"/>
              <a:gd name="connsiteY56" fmla="*/ 752475 h 1864281"/>
              <a:gd name="connsiteX57" fmla="*/ 3819525 w 4486275"/>
              <a:gd name="connsiteY57" fmla="*/ 704850 h 1864281"/>
              <a:gd name="connsiteX58" fmla="*/ 3867150 w 4486275"/>
              <a:gd name="connsiteY58" fmla="*/ 638175 h 1864281"/>
              <a:gd name="connsiteX59" fmla="*/ 3895725 w 4486275"/>
              <a:gd name="connsiteY59" fmla="*/ 619125 h 1864281"/>
              <a:gd name="connsiteX60" fmla="*/ 3914775 w 4486275"/>
              <a:gd name="connsiteY60" fmla="*/ 581025 h 1864281"/>
              <a:gd name="connsiteX61" fmla="*/ 3952875 w 4486275"/>
              <a:gd name="connsiteY61" fmla="*/ 504825 h 1864281"/>
              <a:gd name="connsiteX62" fmla="*/ 3990975 w 4486275"/>
              <a:gd name="connsiteY62" fmla="*/ 476250 h 1864281"/>
              <a:gd name="connsiteX63" fmla="*/ 4000500 w 4486275"/>
              <a:gd name="connsiteY63" fmla="*/ 438150 h 1864281"/>
              <a:gd name="connsiteX64" fmla="*/ 4019550 w 4486275"/>
              <a:gd name="connsiteY64" fmla="*/ 400050 h 1864281"/>
              <a:gd name="connsiteX65" fmla="*/ 4029075 w 4486275"/>
              <a:gd name="connsiteY65" fmla="*/ 371475 h 1864281"/>
              <a:gd name="connsiteX66" fmla="*/ 4038600 w 4486275"/>
              <a:gd name="connsiteY66" fmla="*/ 295275 h 1864281"/>
              <a:gd name="connsiteX67" fmla="*/ 4048125 w 4486275"/>
              <a:gd name="connsiteY67" fmla="*/ 266700 h 1864281"/>
              <a:gd name="connsiteX68" fmla="*/ 4057650 w 4486275"/>
              <a:gd name="connsiteY68" fmla="*/ 200025 h 1864281"/>
              <a:gd name="connsiteX69" fmla="*/ 4143375 w 4486275"/>
              <a:gd name="connsiteY69" fmla="*/ 104775 h 1864281"/>
              <a:gd name="connsiteX70" fmla="*/ 4171950 w 4486275"/>
              <a:gd name="connsiteY70" fmla="*/ 95250 h 1864281"/>
              <a:gd name="connsiteX71" fmla="*/ 4200525 w 4486275"/>
              <a:gd name="connsiteY71" fmla="*/ 76200 h 1864281"/>
              <a:gd name="connsiteX72" fmla="*/ 4276725 w 4486275"/>
              <a:gd name="connsiteY72" fmla="*/ 57150 h 1864281"/>
              <a:gd name="connsiteX73" fmla="*/ 4314825 w 4486275"/>
              <a:gd name="connsiteY73" fmla="*/ 38100 h 1864281"/>
              <a:gd name="connsiteX74" fmla="*/ 4486275 w 4486275"/>
              <a:gd name="connsiteY74" fmla="*/ 28575 h 1864281"/>
              <a:gd name="connsiteX75" fmla="*/ 4438650 w 4486275"/>
              <a:gd name="connsiteY75" fmla="*/ 19050 h 1864281"/>
              <a:gd name="connsiteX76" fmla="*/ 4410075 w 4486275"/>
              <a:gd name="connsiteY76" fmla="*/ 0 h 186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486275" h="1864281">
                <a:moveTo>
                  <a:pt x="0" y="1162050"/>
                </a:moveTo>
                <a:cubicBezTo>
                  <a:pt x="67167" y="1158099"/>
                  <a:pt x="157052" y="1157310"/>
                  <a:pt x="228600" y="1143000"/>
                </a:cubicBezTo>
                <a:cubicBezTo>
                  <a:pt x="250646" y="1138591"/>
                  <a:pt x="318914" y="1106695"/>
                  <a:pt x="323850" y="1104900"/>
                </a:cubicBezTo>
                <a:cubicBezTo>
                  <a:pt x="336153" y="1100426"/>
                  <a:pt x="349250" y="1098550"/>
                  <a:pt x="361950" y="1095375"/>
                </a:cubicBezTo>
                <a:cubicBezTo>
                  <a:pt x="441325" y="1098550"/>
                  <a:pt x="521089" y="1096437"/>
                  <a:pt x="600075" y="1104900"/>
                </a:cubicBezTo>
                <a:cubicBezTo>
                  <a:pt x="611457" y="1106120"/>
                  <a:pt x="619856" y="1116621"/>
                  <a:pt x="628650" y="1123950"/>
                </a:cubicBezTo>
                <a:cubicBezTo>
                  <a:pt x="662500" y="1152159"/>
                  <a:pt x="664567" y="1173192"/>
                  <a:pt x="714375" y="1190625"/>
                </a:cubicBezTo>
                <a:cubicBezTo>
                  <a:pt x="777875" y="1212850"/>
                  <a:pt x="848897" y="1219981"/>
                  <a:pt x="904875" y="1257300"/>
                </a:cubicBezTo>
                <a:cubicBezTo>
                  <a:pt x="940064" y="1280760"/>
                  <a:pt x="956345" y="1292560"/>
                  <a:pt x="1000125" y="1314450"/>
                </a:cubicBezTo>
                <a:cubicBezTo>
                  <a:pt x="1009105" y="1318940"/>
                  <a:pt x="1019472" y="1320020"/>
                  <a:pt x="1028700" y="1323975"/>
                </a:cubicBezTo>
                <a:cubicBezTo>
                  <a:pt x="1041751" y="1329568"/>
                  <a:pt x="1053617" y="1337752"/>
                  <a:pt x="1066800" y="1343025"/>
                </a:cubicBezTo>
                <a:cubicBezTo>
                  <a:pt x="1085444" y="1350483"/>
                  <a:pt x="1104900" y="1355725"/>
                  <a:pt x="1123950" y="1362075"/>
                </a:cubicBezTo>
                <a:lnTo>
                  <a:pt x="1152525" y="1371600"/>
                </a:lnTo>
                <a:lnTo>
                  <a:pt x="1181100" y="1381125"/>
                </a:lnTo>
                <a:cubicBezTo>
                  <a:pt x="1234513" y="1363321"/>
                  <a:pt x="1199935" y="1374035"/>
                  <a:pt x="1285875" y="1352550"/>
                </a:cubicBezTo>
                <a:lnTo>
                  <a:pt x="1323975" y="1343025"/>
                </a:lnTo>
                <a:cubicBezTo>
                  <a:pt x="1336675" y="1339850"/>
                  <a:pt x="1349162" y="1335652"/>
                  <a:pt x="1362075" y="1333500"/>
                </a:cubicBezTo>
                <a:cubicBezTo>
                  <a:pt x="1409998" y="1325513"/>
                  <a:pt x="1431092" y="1325051"/>
                  <a:pt x="1476375" y="1304925"/>
                </a:cubicBezTo>
                <a:cubicBezTo>
                  <a:pt x="1486836" y="1300276"/>
                  <a:pt x="1495425" y="1292225"/>
                  <a:pt x="1504950" y="1285875"/>
                </a:cubicBezTo>
                <a:cubicBezTo>
                  <a:pt x="1514475" y="1270000"/>
                  <a:pt x="1523713" y="1253949"/>
                  <a:pt x="1533525" y="1238250"/>
                </a:cubicBezTo>
                <a:cubicBezTo>
                  <a:pt x="1576961" y="1168753"/>
                  <a:pt x="1552190" y="1209598"/>
                  <a:pt x="1695450" y="1238250"/>
                </a:cubicBezTo>
                <a:cubicBezTo>
                  <a:pt x="1708150" y="1244600"/>
                  <a:pt x="1720255" y="1252314"/>
                  <a:pt x="1733550" y="1257300"/>
                </a:cubicBezTo>
                <a:cubicBezTo>
                  <a:pt x="1797996" y="1281467"/>
                  <a:pt x="1746495" y="1253323"/>
                  <a:pt x="1800225" y="1276350"/>
                </a:cubicBezTo>
                <a:cubicBezTo>
                  <a:pt x="1813276" y="1281943"/>
                  <a:pt x="1825274" y="1289807"/>
                  <a:pt x="1838325" y="1295400"/>
                </a:cubicBezTo>
                <a:cubicBezTo>
                  <a:pt x="1858505" y="1304048"/>
                  <a:pt x="1895357" y="1312624"/>
                  <a:pt x="1914525" y="1314450"/>
                </a:cubicBezTo>
                <a:cubicBezTo>
                  <a:pt x="1965195" y="1319276"/>
                  <a:pt x="2016125" y="1320800"/>
                  <a:pt x="2066925" y="1323975"/>
                </a:cubicBezTo>
                <a:cubicBezTo>
                  <a:pt x="2101362" y="1330236"/>
                  <a:pt x="2167951" y="1339995"/>
                  <a:pt x="2209800" y="1352550"/>
                </a:cubicBezTo>
                <a:cubicBezTo>
                  <a:pt x="2229034" y="1358320"/>
                  <a:pt x="2247900" y="1365250"/>
                  <a:pt x="2266950" y="1371600"/>
                </a:cubicBezTo>
                <a:lnTo>
                  <a:pt x="2295525" y="1381125"/>
                </a:lnTo>
                <a:lnTo>
                  <a:pt x="2390775" y="1476375"/>
                </a:lnTo>
                <a:cubicBezTo>
                  <a:pt x="2400300" y="1485900"/>
                  <a:pt x="2411878" y="1493742"/>
                  <a:pt x="2419350" y="1504950"/>
                </a:cubicBezTo>
                <a:cubicBezTo>
                  <a:pt x="2425700" y="1514475"/>
                  <a:pt x="2433280" y="1523286"/>
                  <a:pt x="2438400" y="1533525"/>
                </a:cubicBezTo>
                <a:cubicBezTo>
                  <a:pt x="2442890" y="1542505"/>
                  <a:pt x="2441653" y="1554260"/>
                  <a:pt x="2447925" y="1562100"/>
                </a:cubicBezTo>
                <a:cubicBezTo>
                  <a:pt x="2455076" y="1571039"/>
                  <a:pt x="2467808" y="1573700"/>
                  <a:pt x="2476500" y="1581150"/>
                </a:cubicBezTo>
                <a:cubicBezTo>
                  <a:pt x="2490137" y="1592839"/>
                  <a:pt x="2500575" y="1608030"/>
                  <a:pt x="2514600" y="1619250"/>
                </a:cubicBezTo>
                <a:cubicBezTo>
                  <a:pt x="2532478" y="1633553"/>
                  <a:pt x="2551272" y="1647111"/>
                  <a:pt x="2571750" y="1657350"/>
                </a:cubicBezTo>
                <a:cubicBezTo>
                  <a:pt x="2584450" y="1663700"/>
                  <a:pt x="2598296" y="1668147"/>
                  <a:pt x="2609850" y="1676400"/>
                </a:cubicBezTo>
                <a:cubicBezTo>
                  <a:pt x="2644280" y="1700993"/>
                  <a:pt x="2644781" y="1731788"/>
                  <a:pt x="2695575" y="1743075"/>
                </a:cubicBezTo>
                <a:lnTo>
                  <a:pt x="2781300" y="1762125"/>
                </a:lnTo>
                <a:cubicBezTo>
                  <a:pt x="2794056" y="1765069"/>
                  <a:pt x="2806621" y="1768810"/>
                  <a:pt x="2819400" y="1771650"/>
                </a:cubicBezTo>
                <a:cubicBezTo>
                  <a:pt x="2888364" y="1786975"/>
                  <a:pt x="2844538" y="1773679"/>
                  <a:pt x="2895600" y="1790700"/>
                </a:cubicBezTo>
                <a:cubicBezTo>
                  <a:pt x="3546927" y="1782757"/>
                  <a:pt x="3529306" y="1989362"/>
                  <a:pt x="3705225" y="1743075"/>
                </a:cubicBezTo>
                <a:cubicBezTo>
                  <a:pt x="3711879" y="1733760"/>
                  <a:pt x="3717925" y="1724025"/>
                  <a:pt x="3724275" y="1714500"/>
                </a:cubicBezTo>
                <a:cubicBezTo>
                  <a:pt x="3712856" y="1543216"/>
                  <a:pt x="3708543" y="1558719"/>
                  <a:pt x="3724275" y="1362075"/>
                </a:cubicBezTo>
                <a:cubicBezTo>
                  <a:pt x="3725076" y="1352067"/>
                  <a:pt x="3727528" y="1341340"/>
                  <a:pt x="3733800" y="1333500"/>
                </a:cubicBezTo>
                <a:cubicBezTo>
                  <a:pt x="3740951" y="1324561"/>
                  <a:pt x="3753060" y="1321104"/>
                  <a:pt x="3762375" y="1314450"/>
                </a:cubicBezTo>
                <a:cubicBezTo>
                  <a:pt x="3808285" y="1281657"/>
                  <a:pt x="3796670" y="1289680"/>
                  <a:pt x="3838575" y="1247775"/>
                </a:cubicBezTo>
                <a:cubicBezTo>
                  <a:pt x="3835400" y="1238250"/>
                  <a:pt x="3837082" y="1225224"/>
                  <a:pt x="3829050" y="1219200"/>
                </a:cubicBezTo>
                <a:cubicBezTo>
                  <a:pt x="3789902" y="1189839"/>
                  <a:pt x="3729971" y="1186174"/>
                  <a:pt x="3686175" y="1171575"/>
                </a:cubicBezTo>
                <a:lnTo>
                  <a:pt x="3629025" y="1152525"/>
                </a:lnTo>
                <a:cubicBezTo>
                  <a:pt x="3581727" y="1081579"/>
                  <a:pt x="3642516" y="1168714"/>
                  <a:pt x="3581400" y="1095375"/>
                </a:cubicBezTo>
                <a:cubicBezTo>
                  <a:pt x="3574071" y="1086581"/>
                  <a:pt x="3568700" y="1076325"/>
                  <a:pt x="3562350" y="1066800"/>
                </a:cubicBezTo>
                <a:cubicBezTo>
                  <a:pt x="3548426" y="1011102"/>
                  <a:pt x="3540640" y="997738"/>
                  <a:pt x="3562350" y="923925"/>
                </a:cubicBezTo>
                <a:cubicBezTo>
                  <a:pt x="3568810" y="901960"/>
                  <a:pt x="3593210" y="888495"/>
                  <a:pt x="3600450" y="866775"/>
                </a:cubicBezTo>
                <a:cubicBezTo>
                  <a:pt x="3613150" y="828675"/>
                  <a:pt x="3600450" y="841375"/>
                  <a:pt x="3638550" y="828675"/>
                </a:cubicBezTo>
                <a:cubicBezTo>
                  <a:pt x="3647179" y="822203"/>
                  <a:pt x="3691297" y="788014"/>
                  <a:pt x="3705225" y="781050"/>
                </a:cubicBezTo>
                <a:cubicBezTo>
                  <a:pt x="3748183" y="759571"/>
                  <a:pt x="3721429" y="786597"/>
                  <a:pt x="3762375" y="752475"/>
                </a:cubicBezTo>
                <a:cubicBezTo>
                  <a:pt x="3835714" y="691359"/>
                  <a:pt x="3748579" y="752148"/>
                  <a:pt x="3819525" y="704850"/>
                </a:cubicBezTo>
                <a:cubicBezTo>
                  <a:pt x="3830342" y="688625"/>
                  <a:pt x="3855335" y="649990"/>
                  <a:pt x="3867150" y="638175"/>
                </a:cubicBezTo>
                <a:cubicBezTo>
                  <a:pt x="3875245" y="630080"/>
                  <a:pt x="3886200" y="625475"/>
                  <a:pt x="3895725" y="619125"/>
                </a:cubicBezTo>
                <a:cubicBezTo>
                  <a:pt x="3902075" y="606425"/>
                  <a:pt x="3909182" y="594076"/>
                  <a:pt x="3914775" y="581025"/>
                </a:cubicBezTo>
                <a:cubicBezTo>
                  <a:pt x="3930716" y="543830"/>
                  <a:pt x="3918100" y="544568"/>
                  <a:pt x="3952875" y="504825"/>
                </a:cubicBezTo>
                <a:cubicBezTo>
                  <a:pt x="3963329" y="492878"/>
                  <a:pt x="3978275" y="485775"/>
                  <a:pt x="3990975" y="476250"/>
                </a:cubicBezTo>
                <a:cubicBezTo>
                  <a:pt x="3994150" y="463550"/>
                  <a:pt x="3995903" y="450407"/>
                  <a:pt x="4000500" y="438150"/>
                </a:cubicBezTo>
                <a:cubicBezTo>
                  <a:pt x="4005486" y="424855"/>
                  <a:pt x="4013957" y="413101"/>
                  <a:pt x="4019550" y="400050"/>
                </a:cubicBezTo>
                <a:cubicBezTo>
                  <a:pt x="4023505" y="390822"/>
                  <a:pt x="4025900" y="381000"/>
                  <a:pt x="4029075" y="371475"/>
                </a:cubicBezTo>
                <a:cubicBezTo>
                  <a:pt x="4032250" y="346075"/>
                  <a:pt x="4034021" y="320460"/>
                  <a:pt x="4038600" y="295275"/>
                </a:cubicBezTo>
                <a:cubicBezTo>
                  <a:pt x="4040396" y="285397"/>
                  <a:pt x="4046156" y="276545"/>
                  <a:pt x="4048125" y="266700"/>
                </a:cubicBezTo>
                <a:cubicBezTo>
                  <a:pt x="4052528" y="244685"/>
                  <a:pt x="4049591" y="220979"/>
                  <a:pt x="4057650" y="200025"/>
                </a:cubicBezTo>
                <a:cubicBezTo>
                  <a:pt x="4072989" y="160143"/>
                  <a:pt x="4108096" y="126825"/>
                  <a:pt x="4143375" y="104775"/>
                </a:cubicBezTo>
                <a:cubicBezTo>
                  <a:pt x="4151889" y="99454"/>
                  <a:pt x="4162970" y="99740"/>
                  <a:pt x="4171950" y="95250"/>
                </a:cubicBezTo>
                <a:cubicBezTo>
                  <a:pt x="4182189" y="90130"/>
                  <a:pt x="4189767" y="80112"/>
                  <a:pt x="4200525" y="76200"/>
                </a:cubicBezTo>
                <a:cubicBezTo>
                  <a:pt x="4225130" y="67253"/>
                  <a:pt x="4253307" y="68859"/>
                  <a:pt x="4276725" y="57150"/>
                </a:cubicBezTo>
                <a:cubicBezTo>
                  <a:pt x="4289425" y="50800"/>
                  <a:pt x="4300756" y="40018"/>
                  <a:pt x="4314825" y="38100"/>
                </a:cubicBezTo>
                <a:cubicBezTo>
                  <a:pt x="4371538" y="30366"/>
                  <a:pt x="4429125" y="31750"/>
                  <a:pt x="4486275" y="28575"/>
                </a:cubicBezTo>
                <a:cubicBezTo>
                  <a:pt x="4470400" y="25400"/>
                  <a:pt x="4453809" y="24734"/>
                  <a:pt x="4438650" y="19050"/>
                </a:cubicBezTo>
                <a:cubicBezTo>
                  <a:pt x="4427931" y="15030"/>
                  <a:pt x="4410075" y="0"/>
                  <a:pt x="4410075" y="0"/>
                </a:cubicBezTo>
              </a:path>
            </a:pathLst>
          </a:custGeom>
          <a:noFill/>
          <a:ln w="952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9082" y="2037830"/>
            <a:ext cx="119062" cy="14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71043" y="4365104"/>
            <a:ext cx="2736303" cy="2431435"/>
          </a:xfrm>
          <a:prstGeom prst="rect">
            <a:avLst/>
          </a:prstGeom>
          <a:solidFill>
            <a:schemeClr val="bg1"/>
          </a:solidFill>
          <a:ln>
            <a:solidFill>
              <a:schemeClr val="tx1"/>
            </a:solidFill>
          </a:ln>
        </p:spPr>
        <p:txBody>
          <a:bodyPr wrap="square" rtlCol="0">
            <a:spAutoFit/>
          </a:bodyPr>
          <a:lstStyle/>
          <a:p>
            <a:r>
              <a:rPr lang="en-AU" sz="800" b="1" dirty="0" smtClean="0">
                <a:latin typeface="Cambria" panose="02040503050406030204" pitchFamily="18" charset="0"/>
              </a:rPr>
              <a:t>Wilson Reserve</a:t>
            </a:r>
            <a:r>
              <a:rPr lang="en-AU" sz="800" dirty="0" smtClean="0">
                <a:latin typeface="Cambria" panose="02040503050406030204" pitchFamily="18" charset="0"/>
              </a:rPr>
              <a:t>, 21.5 hectares in size, is located in Ivanhoe East along the Yarra Valley floodplain, 10 kilometres from Melbourne’s CBD. The reserve’s boundaries are defined by the Yarra River, The Boulevard, </a:t>
            </a:r>
            <a:r>
              <a:rPr lang="en-AU" sz="800" dirty="0" err="1" smtClean="0">
                <a:latin typeface="Cambria" panose="02040503050406030204" pitchFamily="18" charset="0"/>
              </a:rPr>
              <a:t>Chelsworth</a:t>
            </a:r>
            <a:r>
              <a:rPr lang="en-AU" sz="800" dirty="0" smtClean="0">
                <a:latin typeface="Cambria" panose="02040503050406030204" pitchFamily="18" charset="0"/>
              </a:rPr>
              <a:t> Park and the Ivanhoe Public Golf Course. Wilson Reserve represents a diverse natural environment including wetlands, native woodlands and riparian vegetation which acts as an important biological corridor on the Yarra River.</a:t>
            </a:r>
          </a:p>
          <a:p>
            <a:r>
              <a:rPr lang="en-AU" sz="800" dirty="0" smtClean="0">
                <a:latin typeface="Cambria" panose="02040503050406030204" pitchFamily="18" charset="0"/>
              </a:rPr>
              <a:t>Wilson Reserve connects with the upper and lower reaches of the Yarra River. In Banyule, the Yarra River connects with the Plenty River to the north and Darebin Creek to the south of Wilson Reserve.</a:t>
            </a:r>
          </a:p>
          <a:p>
            <a:r>
              <a:rPr lang="en-AU" sz="800" dirty="0" smtClean="0">
                <a:latin typeface="Cambria" panose="02040503050406030204" pitchFamily="18" charset="0"/>
              </a:rPr>
              <a:t>This reserve is managed by the Banyule Bushland Management Department with assistance from local volunteers. If you are interested in helping out with the management of this reserve, you can join the </a:t>
            </a:r>
            <a:r>
              <a:rPr lang="en-AU" sz="800" dirty="0" smtClean="0">
                <a:latin typeface="Cambria" panose="02040503050406030204" pitchFamily="18" charset="0"/>
                <a:hlinkClick r:id="rId4"/>
              </a:rPr>
              <a:t>Friends of Wilson Reserve</a:t>
            </a:r>
            <a:r>
              <a:rPr lang="en-AU" sz="800" dirty="0" smtClean="0">
                <a:latin typeface="Cambria" panose="02040503050406030204" pitchFamily="18" charset="0"/>
              </a:rPr>
              <a:t>. </a:t>
            </a:r>
          </a:p>
          <a:p>
            <a:r>
              <a:rPr lang="en-AU" sz="800" b="1" u="sng" dirty="0" smtClean="0">
                <a:latin typeface="Cambria" panose="02040503050406030204" pitchFamily="18" charset="0"/>
              </a:rPr>
              <a:t>Dogs</a:t>
            </a:r>
            <a:r>
              <a:rPr lang="en-AU" sz="800" dirty="0" smtClean="0">
                <a:latin typeface="Cambria" panose="02040503050406030204" pitchFamily="18" charset="0"/>
              </a:rPr>
              <a:t> and cats are restricted from all parts of this reserve</a:t>
            </a:r>
            <a:endParaRPr lang="en-AU" sz="800" dirty="0">
              <a:latin typeface="Cambria" panose="02040503050406030204" pitchFamily="18" charset="0"/>
            </a:endParaRPr>
          </a:p>
        </p:txBody>
      </p:sp>
      <p:sp>
        <p:nvSpPr>
          <p:cNvPr id="20" name="TextBox 19"/>
          <p:cNvSpPr txBox="1"/>
          <p:nvPr/>
        </p:nvSpPr>
        <p:spPr>
          <a:xfrm>
            <a:off x="3166513" y="4365104"/>
            <a:ext cx="2736303" cy="2431435"/>
          </a:xfrm>
          <a:prstGeom prst="rect">
            <a:avLst/>
          </a:prstGeom>
          <a:solidFill>
            <a:schemeClr val="bg1"/>
          </a:solidFill>
          <a:ln>
            <a:solidFill>
              <a:schemeClr val="tx1"/>
            </a:solidFill>
          </a:ln>
        </p:spPr>
        <p:txBody>
          <a:bodyPr wrap="square" rtlCol="0">
            <a:spAutoFit/>
          </a:bodyPr>
          <a:lstStyle/>
          <a:p>
            <a:r>
              <a:rPr lang="en-AU" sz="800" b="1" dirty="0" smtClean="0">
                <a:latin typeface="Cambria" panose="02040503050406030204" pitchFamily="18" charset="0"/>
              </a:rPr>
              <a:t>History: </a:t>
            </a:r>
            <a:r>
              <a:rPr lang="en-AU" sz="800" dirty="0" smtClean="0">
                <a:latin typeface="Cambria" panose="02040503050406030204" pitchFamily="18" charset="0"/>
              </a:rPr>
              <a:t>The Yarra River was important to dreamtime myths and stories, with the surrounding billabongs, wetlands and river flats an important food source.</a:t>
            </a:r>
          </a:p>
          <a:p>
            <a:r>
              <a:rPr lang="en-AU" sz="800" dirty="0" smtClean="0">
                <a:latin typeface="Cambria" panose="02040503050406030204" pitchFamily="18" charset="0"/>
              </a:rPr>
              <a:t>The area which is now Wilson Reserve was almost entirely cleared for dairy farming and cropping in the mid nineteenth century. In 1924, Mr Christopher Bailey, Mr </a:t>
            </a:r>
            <a:r>
              <a:rPr lang="en-AU" sz="800" dirty="0" err="1" smtClean="0">
                <a:latin typeface="Cambria" panose="02040503050406030204" pitchFamily="18" charset="0"/>
              </a:rPr>
              <a:t>Eisman</a:t>
            </a:r>
            <a:r>
              <a:rPr lang="en-AU" sz="800" dirty="0" smtClean="0">
                <a:latin typeface="Cambria" panose="02040503050406030204" pitchFamily="18" charset="0"/>
              </a:rPr>
              <a:t> and Mr HD Wilson started to buy land in the area. They devised a method where local residents could buy river frontage land in parcels. The swimming club, scouts and local residents decided to buy 7 acres by subscription. River frontage land was offered at 2 shillings 6 pence a foot and 300 pounds was raised to buy the land from Mr Irvine in 1922. Once the land was bought it was presented to Heidelberg Shire Council to be held in trust for the youth of Ivanhoe. The reserve became known as Wilson Reserve after “Skipper” Wilson, leader of the Sea Scouts in the early 1900s. Swimming and boating were popular pastimes up until the 1960s.</a:t>
            </a:r>
          </a:p>
          <a:p>
            <a:endParaRPr lang="en-AU" sz="800" dirty="0">
              <a:latin typeface="Cambria" panose="02040503050406030204" pitchFamily="18" charset="0"/>
            </a:endParaRPr>
          </a:p>
        </p:txBody>
      </p:sp>
      <p:sp>
        <p:nvSpPr>
          <p:cNvPr id="22" name="TextBox 21"/>
          <p:cNvSpPr txBox="1"/>
          <p:nvPr/>
        </p:nvSpPr>
        <p:spPr>
          <a:xfrm>
            <a:off x="6055217" y="3643277"/>
            <a:ext cx="2339036" cy="3170099"/>
          </a:xfrm>
          <a:prstGeom prst="rect">
            <a:avLst/>
          </a:prstGeom>
          <a:solidFill>
            <a:schemeClr val="bg1"/>
          </a:solidFill>
          <a:ln>
            <a:solidFill>
              <a:schemeClr val="tx1"/>
            </a:solidFill>
          </a:ln>
        </p:spPr>
        <p:txBody>
          <a:bodyPr wrap="square" rtlCol="0">
            <a:spAutoFit/>
          </a:bodyPr>
          <a:lstStyle/>
          <a:p>
            <a:r>
              <a:rPr lang="en-AU" sz="800" b="1" dirty="0" smtClean="0">
                <a:latin typeface="Cambria" panose="02040503050406030204" pitchFamily="18" charset="0"/>
              </a:rPr>
              <a:t>Flora and Fauna: </a:t>
            </a:r>
            <a:r>
              <a:rPr lang="en-AU" sz="800" dirty="0" smtClean="0">
                <a:latin typeface="Cambria" panose="02040503050406030204" pitchFamily="18" charset="0"/>
              </a:rPr>
              <a:t>Wilson Reserve lies within the Gippsland Plain Bioregion. The majority of Wilson Reserve is represented by the Floodplain Riparian Woodland Ecological Vegetation Community, while two water bodies are assigned as </a:t>
            </a:r>
            <a:r>
              <a:rPr lang="en-AU" sz="800" dirty="0" err="1" smtClean="0">
                <a:latin typeface="Cambria" panose="02040503050406030204" pitchFamily="18" charset="0"/>
              </a:rPr>
              <a:t>Creekline</a:t>
            </a:r>
            <a:r>
              <a:rPr lang="en-AU" sz="800" dirty="0" smtClean="0">
                <a:latin typeface="Cambria" panose="02040503050406030204" pitchFamily="18" charset="0"/>
              </a:rPr>
              <a:t> Grassy Woodland and Floodplain Wetland Aggregate which are classified as endangered communities. There are nine ecological vegetation classes within Wilson Reserve.</a:t>
            </a:r>
          </a:p>
          <a:p>
            <a:r>
              <a:rPr lang="en-AU" sz="800" dirty="0" smtClean="0">
                <a:latin typeface="Cambria" panose="02040503050406030204" pitchFamily="18" charset="0"/>
              </a:rPr>
              <a:t>The Reserve also has a bio-site of regional significance – bio-site number 5063, which includes </a:t>
            </a:r>
            <a:r>
              <a:rPr lang="en-AU" sz="800" dirty="0" err="1" smtClean="0">
                <a:latin typeface="Cambria" panose="02040503050406030204" pitchFamily="18" charset="0"/>
              </a:rPr>
              <a:t>Willsmere</a:t>
            </a:r>
            <a:r>
              <a:rPr lang="en-AU" sz="800" dirty="0" smtClean="0">
                <a:latin typeface="Cambria" panose="02040503050406030204" pitchFamily="18" charset="0"/>
              </a:rPr>
              <a:t> Lagoon, Bailey Billabong and Hays Paddock.</a:t>
            </a:r>
          </a:p>
          <a:p>
            <a:r>
              <a:rPr lang="en-AU" sz="800" dirty="0" smtClean="0">
                <a:latin typeface="Cambria" panose="02040503050406030204" pitchFamily="18" charset="0"/>
              </a:rPr>
              <a:t>Over 121 species of native birds have been recorded in the reserve. Seven frog species have been recorded at the billabongs at Wilson Reserve including the Brown Tree Frog, Striped Marsh Frog, Common </a:t>
            </a:r>
            <a:r>
              <a:rPr lang="en-AU" sz="800" dirty="0" err="1" smtClean="0">
                <a:latin typeface="Cambria" panose="02040503050406030204" pitchFamily="18" charset="0"/>
              </a:rPr>
              <a:t>Froglet</a:t>
            </a:r>
            <a:r>
              <a:rPr lang="en-AU" sz="800" dirty="0" smtClean="0">
                <a:latin typeface="Cambria" panose="02040503050406030204" pitchFamily="18" charset="0"/>
              </a:rPr>
              <a:t>, Spotted Marsh Frog, Eastern Banjo Frog, Smooth </a:t>
            </a:r>
            <a:r>
              <a:rPr lang="en-AU" sz="800" dirty="0" err="1" smtClean="0">
                <a:latin typeface="Cambria" panose="02040503050406030204" pitchFamily="18" charset="0"/>
              </a:rPr>
              <a:t>Froglet</a:t>
            </a:r>
            <a:r>
              <a:rPr lang="en-AU" sz="800" dirty="0" smtClean="0">
                <a:latin typeface="Cambria" panose="02040503050406030204" pitchFamily="18" charset="0"/>
              </a:rPr>
              <a:t>, and the </a:t>
            </a:r>
            <a:r>
              <a:rPr lang="en-AU" sz="800" dirty="0" err="1" smtClean="0">
                <a:latin typeface="Cambria" panose="02040503050406030204" pitchFamily="18" charset="0"/>
              </a:rPr>
              <a:t>Perons</a:t>
            </a:r>
            <a:r>
              <a:rPr lang="en-AU" sz="800" dirty="0" smtClean="0">
                <a:latin typeface="Cambria" panose="02040503050406030204" pitchFamily="18" charset="0"/>
              </a:rPr>
              <a:t> Tree Frog. Six micro-bat species have been recorded: Gould’s Wattled Bat, Chocolate Wattled Bat, </a:t>
            </a:r>
            <a:r>
              <a:rPr lang="en-AU" sz="800" dirty="0" err="1" smtClean="0">
                <a:latin typeface="Cambria" panose="02040503050406030204" pitchFamily="18" charset="0"/>
              </a:rPr>
              <a:t>Freetailed</a:t>
            </a:r>
            <a:r>
              <a:rPr lang="en-AU" sz="800" dirty="0" smtClean="0">
                <a:latin typeface="Cambria" panose="02040503050406030204" pitchFamily="18" charset="0"/>
              </a:rPr>
              <a:t> Bat, Gould’s White-striped </a:t>
            </a:r>
            <a:r>
              <a:rPr lang="en-AU" sz="800" dirty="0" err="1" smtClean="0">
                <a:latin typeface="Cambria" panose="02040503050406030204" pitchFamily="18" charset="0"/>
              </a:rPr>
              <a:t>Freetailed</a:t>
            </a:r>
            <a:r>
              <a:rPr lang="en-AU" sz="800" dirty="0" smtClean="0">
                <a:latin typeface="Cambria" panose="02040503050406030204" pitchFamily="18" charset="0"/>
              </a:rPr>
              <a:t> Bat, Large Forest Bat, and the Eastern Broad-nosed Bat.</a:t>
            </a:r>
            <a:endParaRPr lang="en-AU" sz="800" dirty="0">
              <a:latin typeface="Cambria" panose="02040503050406030204" pitchFamily="18" charset="0"/>
            </a:endParaRPr>
          </a:p>
        </p:txBody>
      </p:sp>
    </p:spTree>
    <p:extLst>
      <p:ext uri="{BB962C8B-B14F-4D97-AF65-F5344CB8AC3E}">
        <p14:creationId xmlns:p14="http://schemas.microsoft.com/office/powerpoint/2010/main" val="30180123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281</TotalTime>
  <Words>700</Words>
  <Application>Microsoft Office PowerPoint</Application>
  <PresentationFormat>On-screen Show (4:3)</PresentationFormat>
  <Paragraphs>39</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Equity</vt:lpstr>
      <vt:lpstr>PowerPoint Presentation</vt:lpstr>
      <vt:lpstr>PowerPoint Presentation</vt:lpstr>
    </vt:vector>
  </TitlesOfParts>
  <Company>National Australia Bank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E Miller</dc:creator>
  <cp:lastModifiedBy>Sally E Miller</cp:lastModifiedBy>
  <cp:revision>31</cp:revision>
  <cp:lastPrinted>2016-10-05T04:58:56Z</cp:lastPrinted>
  <dcterms:created xsi:type="dcterms:W3CDTF">2016-10-05T01:41:04Z</dcterms:created>
  <dcterms:modified xsi:type="dcterms:W3CDTF">2018-03-13T05:55:13Z</dcterms:modified>
</cp:coreProperties>
</file>